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Exo 2" pitchFamily="2" charset="77"/>
      <p:regular r:id="rId13"/>
      <p:bold r:id="rId14"/>
      <p:italic r:id="rId15"/>
      <p:boldItalic r:id="rId16"/>
    </p:embeddedFont>
    <p:embeddedFont>
      <p:font typeface="Fira Sans Extra Condensed Medium" panose="020B0603050000020004" pitchFamily="34" charset="0"/>
      <p:regular r:id="rId17"/>
      <p:bold r:id="rId18"/>
      <p:italic r:id="rId19"/>
      <p:boldItalic r:id="rId20"/>
    </p:embeddedFont>
    <p:embeddedFont>
      <p:font typeface="Nunito Light" panose="020F0302020204030204" pitchFamily="34" charset="0"/>
      <p:regular r:id="rId21"/>
      <p:italic r:id="rId22"/>
    </p:embeddedFont>
    <p:embeddedFont>
      <p:font typeface="Roboto Condensed" panose="020F0502020204030204" pitchFamily="34" charset="0"/>
      <p:regular r:id="rId23"/>
      <p:bold r:id="rId24"/>
      <p:italic r:id="rId25"/>
      <p:boldItalic r:id="rId26"/>
    </p:embeddedFont>
    <p:embeddedFont>
      <p:font typeface="Roboto Condensed Light" panose="020F0302020204030204" pitchFamily="34" charset="0"/>
      <p:regular r:id="rId27"/>
      <p:bold r:id="rId28"/>
      <p:italic r:id="rId29"/>
      <p:boldItalic r:id="rId30"/>
    </p:embeddedFont>
    <p:embeddedFont>
      <p:font typeface="Trebuchet MS" panose="020B0703020202090204" pitchFamily="34" charset="0"/>
      <p:regular r:id="rId31"/>
      <p:bold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baafe93d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baafe93d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2ee1c877f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2ee1c877f_6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3e7f3acd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3e7f3acd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Group molecules based on the Bemis-Murcko scaffold representation,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which identifies rings, linkers,and atomic properties 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such as atom type, bond order in a dataset of molecules. 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Then split the groups by the number of molecules in decreasing order.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37b81505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37b81505b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2ee1c877f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2ee1c877f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2ee1c877f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2ee1c877f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2084300" y="1424200"/>
            <a:ext cx="6886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480" b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MPLS 37: Applying machine learning to predict binding affinity of ligands for SARS-CoV-2 Mpro</a:t>
            </a:r>
            <a:endParaRPr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subTitle" idx="1"/>
          </p:nvPr>
        </p:nvSpPr>
        <p:spPr>
          <a:xfrm>
            <a:off x="3915800" y="2935250"/>
            <a:ext cx="50553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142">
                <a:solidFill>
                  <a:schemeClr val="accent4"/>
                </a:solidFill>
              </a:rPr>
              <a:t>Mariya Boshar, Edoardo Fratantonio, Gurpreet Beghal</a:t>
            </a:r>
            <a:endParaRPr sz="1142">
              <a:solidFill>
                <a:schemeClr val="accent4"/>
              </a:solidFill>
            </a:endParaRPr>
          </a:p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sz="1142">
              <a:solidFill>
                <a:schemeClr val="accent4"/>
              </a:solidFill>
            </a:endParaRPr>
          </a:p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142">
                <a:solidFill>
                  <a:schemeClr val="accent4"/>
                </a:solidFill>
              </a:rPr>
              <a:t>Supervisor: Prof. Garrett Morris</a:t>
            </a:r>
            <a:endParaRPr sz="1142">
              <a:solidFill>
                <a:schemeClr val="accent4"/>
              </a:solidFill>
            </a:endParaRPr>
          </a:p>
          <a:p>
            <a:pPr marL="0" lvl="0" indent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cxnSp>
        <p:nvCxnSpPr>
          <p:cNvPr id="145" name="Google Shape;145;p29"/>
          <p:cNvCxnSpPr/>
          <p:nvPr/>
        </p:nvCxnSpPr>
        <p:spPr>
          <a:xfrm>
            <a:off x="6382850" y="28402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t="22191" b="24114"/>
          <a:stretch/>
        </p:blipFill>
        <p:spPr>
          <a:xfrm>
            <a:off x="7855349" y="99575"/>
            <a:ext cx="1115751" cy="5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>
            <a:spLocks noGrp="1"/>
          </p:cNvSpPr>
          <p:nvPr>
            <p:ph type="ctrTitle"/>
          </p:nvPr>
        </p:nvSpPr>
        <p:spPr>
          <a:xfrm>
            <a:off x="1964850" y="153750"/>
            <a:ext cx="52143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Future Directions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 rotWithShape="1">
          <a:blip r:embed="rId3">
            <a:alphaModFix/>
          </a:blip>
          <a:srcRect t="22191" b="24114"/>
          <a:stretch/>
        </p:blipFill>
        <p:spPr>
          <a:xfrm>
            <a:off x="7808675" y="0"/>
            <a:ext cx="1335325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/>
          <p:nvPr/>
        </p:nvSpPr>
        <p:spPr>
          <a:xfrm>
            <a:off x="394825" y="1706713"/>
            <a:ext cx="1880400" cy="486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AE Score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394825" y="3745438"/>
            <a:ext cx="1880400" cy="486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PLIGs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38"/>
          <p:cNvSpPr/>
          <p:nvPr/>
        </p:nvSpPr>
        <p:spPr>
          <a:xfrm>
            <a:off x="3152288" y="999500"/>
            <a:ext cx="2079900" cy="19149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8"/>
          <p:cNvSpPr txBox="1"/>
          <p:nvPr/>
        </p:nvSpPr>
        <p:spPr>
          <a:xfrm>
            <a:off x="3305675" y="1068125"/>
            <a:ext cx="1753500" cy="16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Atomic Environment Vectors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Scoring function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Performed better than other classical scoring functions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Combined with AutoDock Vina</a:t>
            </a:r>
            <a:b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3152288" y="3031450"/>
            <a:ext cx="2079900" cy="19149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 txBox="1"/>
          <p:nvPr/>
        </p:nvSpPr>
        <p:spPr>
          <a:xfrm>
            <a:off x="3294338" y="3168700"/>
            <a:ext cx="1880400" cy="16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Protein-Ligand Interaction Graphs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Incorporates 3D interactions between atom-atom contacts 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Built on Graph Neural Network architecture</a:t>
            </a:r>
            <a:b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6109275" y="2144850"/>
            <a:ext cx="2105100" cy="1594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8"/>
          <p:cNvSpPr txBox="1"/>
          <p:nvPr/>
        </p:nvSpPr>
        <p:spPr>
          <a:xfrm>
            <a:off x="6282425" y="2193625"/>
            <a:ext cx="20205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Combine AE Score and PLIGs to create a new benchmark for molecular representation using the power of docking and new scoring functions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96" name="Google Shape;296;p38"/>
          <p:cNvCxnSpPr>
            <a:stCxn id="288" idx="0"/>
            <a:endCxn id="290" idx="2"/>
          </p:cNvCxnSpPr>
          <p:nvPr/>
        </p:nvCxnSpPr>
        <p:spPr>
          <a:xfrm>
            <a:off x="2275225" y="1950163"/>
            <a:ext cx="8772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8"/>
          <p:cNvCxnSpPr>
            <a:stCxn id="289" idx="0"/>
            <a:endCxn id="292" idx="2"/>
          </p:cNvCxnSpPr>
          <p:nvPr/>
        </p:nvCxnSpPr>
        <p:spPr>
          <a:xfrm>
            <a:off x="2275225" y="3988888"/>
            <a:ext cx="87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8"/>
          <p:cNvCxnSpPr>
            <a:stCxn id="290" idx="0"/>
            <a:endCxn id="294" idx="2"/>
          </p:cNvCxnSpPr>
          <p:nvPr/>
        </p:nvCxnSpPr>
        <p:spPr>
          <a:xfrm>
            <a:off x="5232188" y="1956950"/>
            <a:ext cx="877200" cy="9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8"/>
          <p:cNvCxnSpPr>
            <a:stCxn id="293" idx="3"/>
            <a:endCxn id="294" idx="2"/>
          </p:cNvCxnSpPr>
          <p:nvPr/>
        </p:nvCxnSpPr>
        <p:spPr>
          <a:xfrm rot="10800000" flipH="1">
            <a:off x="5174738" y="2941900"/>
            <a:ext cx="934500" cy="104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38"/>
          <p:cNvSpPr txBox="1"/>
          <p:nvPr/>
        </p:nvSpPr>
        <p:spPr>
          <a:xfrm>
            <a:off x="5788200" y="4381500"/>
            <a:ext cx="3355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Meli, R., Anighoro, A., Bodkin, M., Morris, G. and Biggin, P., 2021. Learning protein-ligand binding affinity with atomic environment vectors. </a:t>
            </a:r>
            <a:r>
              <a:rPr lang="en" sz="750" i="1">
                <a:solidFill>
                  <a:schemeClr val="dk1"/>
                </a:solidFill>
              </a:rPr>
              <a:t>Journal of Cheminformatics</a:t>
            </a:r>
            <a:r>
              <a:rPr lang="en" sz="750">
                <a:solidFill>
                  <a:schemeClr val="dk1"/>
                </a:solidFill>
              </a:rPr>
              <a:t>, 13(1).</a:t>
            </a:r>
            <a:endParaRPr sz="7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</a:rPr>
              <a:t>Boyles, F., Deane, C. and Morris, G., 2019. Learning from the ligand: using ligand-based features to improve binding affinity prediction. </a:t>
            </a:r>
            <a:r>
              <a:rPr lang="en" sz="750" i="1">
                <a:solidFill>
                  <a:schemeClr val="dk1"/>
                </a:solidFill>
              </a:rPr>
              <a:t>Bioinformatics</a:t>
            </a:r>
            <a:r>
              <a:rPr lang="en" sz="750">
                <a:solidFill>
                  <a:schemeClr val="dk1"/>
                </a:solidFill>
              </a:rPr>
              <a:t>,.</a:t>
            </a:r>
            <a:endParaRPr sz="75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30"/>
          <p:cNvGrpSpPr/>
          <p:nvPr/>
        </p:nvGrpSpPr>
        <p:grpSpPr>
          <a:xfrm>
            <a:off x="296448" y="1910241"/>
            <a:ext cx="8441300" cy="1188795"/>
            <a:chOff x="597425" y="1790150"/>
            <a:chExt cx="7766400" cy="1036800"/>
          </a:xfrm>
        </p:grpSpPr>
        <p:sp>
          <p:nvSpPr>
            <p:cNvPr id="152" name="Google Shape;152;p30"/>
            <p:cNvSpPr txBox="1"/>
            <p:nvPr/>
          </p:nvSpPr>
          <p:spPr>
            <a:xfrm>
              <a:off x="597425" y="2184350"/>
              <a:ext cx="1941600" cy="3489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3" name="Google Shape;153;p30"/>
            <p:cNvSpPr txBox="1"/>
            <p:nvPr/>
          </p:nvSpPr>
          <p:spPr>
            <a:xfrm>
              <a:off x="2539025" y="2184350"/>
              <a:ext cx="1941600" cy="3489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4" name="Google Shape;154;p30"/>
            <p:cNvSpPr txBox="1"/>
            <p:nvPr/>
          </p:nvSpPr>
          <p:spPr>
            <a:xfrm>
              <a:off x="4480625" y="2184350"/>
              <a:ext cx="1941600" cy="3489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55" name="Google Shape;155;p30"/>
            <p:cNvSpPr txBox="1"/>
            <p:nvPr/>
          </p:nvSpPr>
          <p:spPr>
            <a:xfrm>
              <a:off x="6422225" y="2184350"/>
              <a:ext cx="1941600" cy="3489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cxnSp>
          <p:nvCxnSpPr>
            <p:cNvPr id="156" name="Google Shape;156;p30"/>
            <p:cNvCxnSpPr/>
            <p:nvPr/>
          </p:nvCxnSpPr>
          <p:spPr>
            <a:xfrm rot="10800000" flipH="1">
              <a:off x="7393333" y="1819118"/>
              <a:ext cx="2400" cy="35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7" name="Google Shape;157;p30"/>
            <p:cNvCxnSpPr/>
            <p:nvPr/>
          </p:nvCxnSpPr>
          <p:spPr>
            <a:xfrm flipH="1">
              <a:off x="5487118" y="2533261"/>
              <a:ext cx="600" cy="27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8" name="Google Shape;158;p30"/>
            <p:cNvCxnSpPr/>
            <p:nvPr/>
          </p:nvCxnSpPr>
          <p:spPr>
            <a:xfrm rot="10800000">
              <a:off x="3509527" y="1790150"/>
              <a:ext cx="0" cy="39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9" name="Google Shape;159;p30"/>
            <p:cNvCxnSpPr>
              <a:stCxn id="152" idx="2"/>
            </p:cNvCxnSpPr>
            <p:nvPr/>
          </p:nvCxnSpPr>
          <p:spPr>
            <a:xfrm flipH="1">
              <a:off x="1566425" y="2533250"/>
              <a:ext cx="1800" cy="29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60" name="Google Shape;160;p30"/>
          <p:cNvSpPr txBox="1"/>
          <p:nvPr/>
        </p:nvSpPr>
        <p:spPr>
          <a:xfrm>
            <a:off x="2707125" y="108525"/>
            <a:ext cx="2996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rPr>
              <a:t>Project Timeline</a:t>
            </a:r>
            <a:endParaRPr sz="2300" b="1">
              <a:solidFill>
                <a:schemeClr val="accent5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2395375" y="836463"/>
            <a:ext cx="2156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Implementing accuracy and F1 scoring functions </a:t>
            </a: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Accessing ARC </a:t>
            </a: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6653425" y="783088"/>
            <a:ext cx="21564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Relaying research to supervisor </a:t>
            </a: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Discussing ongoing research within the OPIG Group </a:t>
            </a: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4580250" y="3055250"/>
            <a:ext cx="2106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Adjusting machine learning parameters</a:t>
            </a: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Researching into molecular docking- AEScore and Protein Ligand Interaction Graphs </a:t>
            </a: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224025" y="3005825"/>
            <a:ext cx="22062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Week 1: Training courses into AI and machine learning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Week 2: Background literature review of project 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Aim: To apply machine learning models to COVID Moonshot dataset (Mpro activity data)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793500" y="2371650"/>
            <a:ext cx="9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Week 1 &amp; 2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3027575" y="2371650"/>
            <a:ext cx="7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Week 3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5078175" y="2371650"/>
            <a:ext cx="9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Week 4 &amp; 5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7295500" y="2371650"/>
            <a:ext cx="7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Week 6</a:t>
            </a:r>
            <a:endParaRPr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95" y="914062"/>
            <a:ext cx="2044699" cy="13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250" y="887940"/>
            <a:ext cx="2044700" cy="135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 rotWithShape="1">
          <a:blip r:embed="rId5">
            <a:alphaModFix/>
          </a:blip>
          <a:srcRect t="22191" b="24114"/>
          <a:stretch/>
        </p:blipFill>
        <p:spPr>
          <a:xfrm>
            <a:off x="8028249" y="0"/>
            <a:ext cx="1115751" cy="5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 rotWithShape="1">
          <a:blip r:embed="rId6">
            <a:alphaModFix/>
          </a:blip>
          <a:srcRect l="7319" r="6466"/>
          <a:stretch/>
        </p:blipFill>
        <p:spPr>
          <a:xfrm>
            <a:off x="2420275" y="2948825"/>
            <a:ext cx="2106599" cy="143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22191" b="24114"/>
          <a:stretch/>
        </p:blipFill>
        <p:spPr>
          <a:xfrm>
            <a:off x="8028249" y="0"/>
            <a:ext cx="1115751" cy="5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2415480" y="41200"/>
            <a:ext cx="418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Why is MPro important to target?</a:t>
            </a:r>
            <a:endParaRPr sz="1800" b="1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" y="502900"/>
            <a:ext cx="7953318" cy="47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 t="22191" b="24114"/>
          <a:stretch/>
        </p:blipFill>
        <p:spPr>
          <a:xfrm>
            <a:off x="8028249" y="0"/>
            <a:ext cx="1115751" cy="5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43800" y="84000"/>
            <a:ext cx="791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rPr>
              <a:t>Discovering inhibitors through predicting binding affinity to MPro</a:t>
            </a:r>
            <a:endParaRPr sz="1700" b="1">
              <a:solidFill>
                <a:schemeClr val="dk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186" name="Google Shape;186;p32"/>
          <p:cNvGrpSpPr/>
          <p:nvPr/>
        </p:nvGrpSpPr>
        <p:grpSpPr>
          <a:xfrm>
            <a:off x="178373" y="721713"/>
            <a:ext cx="5798089" cy="3622488"/>
            <a:chOff x="78825" y="564050"/>
            <a:chExt cx="4870298" cy="2913139"/>
          </a:xfrm>
        </p:grpSpPr>
        <p:pic>
          <p:nvPicPr>
            <p:cNvPr id="187" name="Google Shape;18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825" y="564050"/>
              <a:ext cx="4870298" cy="291313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8" name="Google Shape;188;p32"/>
            <p:cNvCxnSpPr>
              <a:stCxn id="189" idx="1"/>
            </p:cNvCxnSpPr>
            <p:nvPr/>
          </p:nvCxnSpPr>
          <p:spPr>
            <a:xfrm flipH="1">
              <a:off x="1891625" y="3166550"/>
              <a:ext cx="458400" cy="13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9" name="Google Shape;189;p32"/>
            <p:cNvSpPr txBox="1"/>
            <p:nvPr/>
          </p:nvSpPr>
          <p:spPr>
            <a:xfrm>
              <a:off x="2350025" y="2956100"/>
              <a:ext cx="23607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SMILES- Simplified Molecular Input Line-Entry System</a:t>
              </a:r>
              <a:endParaRPr sz="11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cxnSp>
          <p:nvCxnSpPr>
            <p:cNvPr id="190" name="Google Shape;190;p32"/>
            <p:cNvCxnSpPr/>
            <p:nvPr/>
          </p:nvCxnSpPr>
          <p:spPr>
            <a:xfrm flipH="1">
              <a:off x="2624475" y="2417725"/>
              <a:ext cx="372000" cy="15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1" name="Google Shape;191;p32"/>
            <p:cNvSpPr txBox="1"/>
            <p:nvPr/>
          </p:nvSpPr>
          <p:spPr>
            <a:xfrm>
              <a:off x="2829563" y="2150050"/>
              <a:ext cx="16959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IC50 data (fluorescence)</a:t>
              </a:r>
              <a:endParaRPr sz="11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pic>
        <p:nvPicPr>
          <p:cNvPr id="192" name="Google Shape;1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6613" y="791775"/>
            <a:ext cx="2950723" cy="42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993075" y="40850"/>
            <a:ext cx="5214300" cy="4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cxnSp>
        <p:nvCxnSpPr>
          <p:cNvPr id="198" name="Google Shape;198;p33"/>
          <p:cNvCxnSpPr>
            <a:endCxn id="199" idx="3"/>
          </p:cNvCxnSpPr>
          <p:nvPr/>
        </p:nvCxnSpPr>
        <p:spPr>
          <a:xfrm rot="-5400000" flipH="1">
            <a:off x="4253000" y="1626163"/>
            <a:ext cx="4008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3513500" y="1826863"/>
            <a:ext cx="1880400" cy="486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Unsupervised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3615650" y="896963"/>
            <a:ext cx="1676100" cy="529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3"/>
          <p:cNvSpPr txBox="1"/>
          <p:nvPr/>
        </p:nvSpPr>
        <p:spPr>
          <a:xfrm>
            <a:off x="3674750" y="896975"/>
            <a:ext cx="15579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Machine Learning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 t="22191" b="24114"/>
          <a:stretch/>
        </p:blipFill>
        <p:spPr>
          <a:xfrm>
            <a:off x="7808675" y="0"/>
            <a:ext cx="1335325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1153600" y="1826863"/>
            <a:ext cx="1880400" cy="486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Supervised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6109975" y="1828338"/>
            <a:ext cx="1880400" cy="486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Reinforcement Learning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5" name="Google Shape;205;p33"/>
          <p:cNvCxnSpPr>
            <a:endCxn id="203" idx="3"/>
          </p:cNvCxnSpPr>
          <p:nvPr/>
        </p:nvCxnSpPr>
        <p:spPr>
          <a:xfrm flipH="1">
            <a:off x="2093800" y="1087363"/>
            <a:ext cx="1518600" cy="739500"/>
          </a:xfrm>
          <a:prstGeom prst="bentConnector2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33"/>
          <p:cNvCxnSpPr/>
          <p:nvPr/>
        </p:nvCxnSpPr>
        <p:spPr>
          <a:xfrm>
            <a:off x="5294975" y="1108163"/>
            <a:ext cx="1751400" cy="697800"/>
          </a:xfrm>
          <a:prstGeom prst="bentConnector3">
            <a:avLst>
              <a:gd name="adj1" fmla="val 1001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/>
          <p:nvPr/>
        </p:nvSpPr>
        <p:spPr>
          <a:xfrm>
            <a:off x="3530300" y="2839603"/>
            <a:ext cx="1846200" cy="1874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3580225" y="2878479"/>
            <a:ext cx="17535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Given X -&gt; Data and Y -&gt; Labels, predicting Y</a:t>
            </a:r>
            <a:endParaRPr sz="5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Examples: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-"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Classification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-"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Regression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Models: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-"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Random Forest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-"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Neural Network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 Light"/>
              <a:buChar char="-"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Naive Bayesian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3513200" y="1904366"/>
            <a:ext cx="1880400" cy="457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Supervised Learning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0" name="Google Shape;210;p33"/>
          <p:cNvCxnSpPr>
            <a:stCxn id="209" idx="1"/>
            <a:endCxn id="207" idx="3"/>
          </p:cNvCxnSpPr>
          <p:nvPr/>
        </p:nvCxnSpPr>
        <p:spPr>
          <a:xfrm>
            <a:off x="4453400" y="2361566"/>
            <a:ext cx="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3"/>
          <p:cNvCxnSpPr/>
          <p:nvPr/>
        </p:nvCxnSpPr>
        <p:spPr>
          <a:xfrm>
            <a:off x="4456975" y="1426175"/>
            <a:ext cx="0" cy="4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subTitle" idx="1"/>
          </p:nvPr>
        </p:nvSpPr>
        <p:spPr>
          <a:xfrm>
            <a:off x="550350" y="1172025"/>
            <a:ext cx="8043300" cy="33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1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"/>
              <a:buChar char="●"/>
            </a:pPr>
            <a:r>
              <a:rPr lang="en" sz="1500" b="1">
                <a:latin typeface="Roboto Condensed"/>
                <a:ea typeface="Roboto Condensed"/>
                <a:cs typeface="Roboto Condensed"/>
                <a:sym typeface="Roboto Condensed"/>
              </a:rPr>
              <a:t>Converting the IC50 values from micromolar to pIC50.</a:t>
            </a: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1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"/>
              <a:buChar char="●"/>
            </a:pPr>
            <a:r>
              <a:rPr lang="en" sz="1500" b="1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Cleaning the dataset from any missing label.</a:t>
            </a: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1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"/>
              <a:buChar char="●"/>
            </a:pPr>
            <a:r>
              <a:rPr lang="en" sz="1500" b="1">
                <a:latin typeface="Roboto Condensed"/>
                <a:ea typeface="Roboto Condensed"/>
                <a:cs typeface="Roboto Condensed"/>
                <a:sym typeface="Roboto Condensed"/>
              </a:rPr>
              <a:t>In order for the machine learning model to understand what a SMILE means, it needs to be featurized, meaning, translating the SMILES to something that the computer can understand, 0s and 1s.</a:t>
            </a: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1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"/>
              <a:buChar char="●"/>
            </a:pPr>
            <a:r>
              <a:rPr lang="en" sz="1500" b="1">
                <a:latin typeface="Roboto Condensed"/>
                <a:ea typeface="Roboto Condensed"/>
                <a:cs typeface="Roboto Condensed"/>
                <a:sym typeface="Roboto Condensed"/>
              </a:rPr>
              <a:t>Split the dataset into Training(75%) and Test(25%) set, using the Scaffold splitter.</a:t>
            </a: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1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Condensed"/>
              <a:buChar char="●"/>
            </a:pPr>
            <a:r>
              <a:rPr lang="en" sz="1500" b="1">
                <a:latin typeface="Roboto Condensed"/>
                <a:ea typeface="Roboto Condensed"/>
                <a:cs typeface="Roboto Condensed"/>
                <a:sym typeface="Roboto Condensed"/>
              </a:rPr>
              <a:t>After building each model we performed cross validation to evaluate the performance of the model using certain hyperparameters.</a:t>
            </a: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" name="Google Shape;217;p34"/>
          <p:cNvSpPr txBox="1">
            <a:spLocks noGrp="1"/>
          </p:cNvSpPr>
          <p:nvPr>
            <p:ph type="ctrTitle"/>
          </p:nvPr>
        </p:nvSpPr>
        <p:spPr>
          <a:xfrm>
            <a:off x="2631225" y="1"/>
            <a:ext cx="3824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Used</a:t>
            </a:r>
            <a:endParaRPr/>
          </a:p>
        </p:txBody>
      </p:sp>
      <p:cxnSp>
        <p:nvCxnSpPr>
          <p:cNvPr id="218" name="Google Shape;218;p34"/>
          <p:cNvCxnSpPr/>
          <p:nvPr/>
        </p:nvCxnSpPr>
        <p:spPr>
          <a:xfrm>
            <a:off x="4574400" y="992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4"/>
          <p:cNvCxnSpPr/>
          <p:nvPr/>
        </p:nvCxnSpPr>
        <p:spPr>
          <a:xfrm>
            <a:off x="0" y="47746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t="22191" b="24114"/>
          <a:stretch/>
        </p:blipFill>
        <p:spPr>
          <a:xfrm>
            <a:off x="7808675" y="0"/>
            <a:ext cx="1335325" cy="7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/>
          <p:nvPr/>
        </p:nvSpPr>
        <p:spPr>
          <a:xfrm>
            <a:off x="6159600" y="2561150"/>
            <a:ext cx="2921400" cy="1580400"/>
          </a:xfrm>
          <a:prstGeom prst="rect">
            <a:avLst/>
          </a:prstGeom>
          <a:noFill/>
          <a:ln w="2857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5"/>
          <p:cNvSpPr/>
          <p:nvPr/>
        </p:nvSpPr>
        <p:spPr>
          <a:xfrm>
            <a:off x="214950" y="2871775"/>
            <a:ext cx="2620500" cy="642000"/>
          </a:xfrm>
          <a:prstGeom prst="rect">
            <a:avLst/>
          </a:prstGeom>
          <a:noFill/>
          <a:ln w="2857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3132600" y="2561150"/>
            <a:ext cx="2878800" cy="1580400"/>
          </a:xfrm>
          <a:prstGeom prst="rect">
            <a:avLst/>
          </a:prstGeom>
          <a:noFill/>
          <a:ln w="2857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ctrTitle"/>
          </p:nvPr>
        </p:nvSpPr>
        <p:spPr>
          <a:xfrm>
            <a:off x="2631225" y="1"/>
            <a:ext cx="3824700" cy="7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</a:t>
            </a:r>
            <a:endParaRPr/>
          </a:p>
        </p:txBody>
      </p:sp>
      <p:cxnSp>
        <p:nvCxnSpPr>
          <p:cNvPr id="229" name="Google Shape;229;p35"/>
          <p:cNvCxnSpPr/>
          <p:nvPr/>
        </p:nvCxnSpPr>
        <p:spPr>
          <a:xfrm>
            <a:off x="4574400" y="992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5"/>
          <p:cNvCxnSpPr/>
          <p:nvPr/>
        </p:nvCxnSpPr>
        <p:spPr>
          <a:xfrm>
            <a:off x="0" y="459122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t="22191" b="24114"/>
          <a:stretch/>
        </p:blipFill>
        <p:spPr>
          <a:xfrm>
            <a:off x="7808675" y="22500"/>
            <a:ext cx="1335325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/>
          <p:nvPr/>
        </p:nvSpPr>
        <p:spPr>
          <a:xfrm>
            <a:off x="687150" y="1265113"/>
            <a:ext cx="1676100" cy="529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 txBox="1"/>
          <p:nvPr/>
        </p:nvSpPr>
        <p:spPr>
          <a:xfrm>
            <a:off x="891750" y="1347175"/>
            <a:ext cx="1266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Accuracy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3733950" y="1265113"/>
            <a:ext cx="1676100" cy="529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5"/>
          <p:cNvSpPr txBox="1"/>
          <p:nvPr/>
        </p:nvSpPr>
        <p:spPr>
          <a:xfrm>
            <a:off x="3880800" y="1350600"/>
            <a:ext cx="138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F1 score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6780750" y="1297588"/>
            <a:ext cx="1676100" cy="529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6927600" y="1449025"/>
            <a:ext cx="13824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Confusion Matrix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38" name="Google Shape;238;p35"/>
          <p:cNvCxnSpPr>
            <a:stCxn id="232" idx="1"/>
            <a:endCxn id="226" idx="0"/>
          </p:cNvCxnSpPr>
          <p:nvPr/>
        </p:nvCxnSpPr>
        <p:spPr>
          <a:xfrm>
            <a:off x="1525200" y="1794313"/>
            <a:ext cx="0" cy="10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9" name="Google Shape;239;p35"/>
          <p:cNvPicPr preferRelativeResize="0"/>
          <p:nvPr/>
        </p:nvPicPr>
        <p:blipFill rotWithShape="1">
          <a:blip r:embed="rId4">
            <a:alphaModFix/>
          </a:blip>
          <a:srcRect l="8505" r="15070"/>
          <a:stretch/>
        </p:blipFill>
        <p:spPr>
          <a:xfrm>
            <a:off x="3167875" y="2610500"/>
            <a:ext cx="2794000" cy="148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5"/>
          <p:cNvCxnSpPr>
            <a:stCxn id="234" idx="1"/>
            <a:endCxn id="227" idx="0"/>
          </p:cNvCxnSpPr>
          <p:nvPr/>
        </p:nvCxnSpPr>
        <p:spPr>
          <a:xfrm>
            <a:off x="4572000" y="1794313"/>
            <a:ext cx="0" cy="7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612" y="2908725"/>
            <a:ext cx="2519175" cy="5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/>
        </p:nvSpPr>
        <p:spPr>
          <a:xfrm>
            <a:off x="101325" y="4644675"/>
            <a:ext cx="4470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[Confusion Matrix Image] Narkhede, Sarang. “Understanding Confusion Matrix | by Sarang Narkhede | Towards Data Science.” </a:t>
            </a:r>
            <a:r>
              <a:rPr lang="en" sz="700" i="1">
                <a:solidFill>
                  <a:schemeClr val="dk1"/>
                </a:solidFill>
              </a:rPr>
              <a:t>Medium</a:t>
            </a:r>
            <a:r>
              <a:rPr lang="en" sz="700">
                <a:solidFill>
                  <a:schemeClr val="dk1"/>
                </a:solidFill>
              </a:rPr>
              <a:t>, towardsdatascience.com, 15 June 2021, https://towardsdatascience.com/understanding-confusion-matrix-a9ad42dcfd62.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327" y="2607700"/>
            <a:ext cx="2865936" cy="148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5"/>
          <p:cNvCxnSpPr>
            <a:stCxn id="236" idx="1"/>
            <a:endCxn id="225" idx="0"/>
          </p:cNvCxnSpPr>
          <p:nvPr/>
        </p:nvCxnSpPr>
        <p:spPr>
          <a:xfrm>
            <a:off x="7618800" y="1826788"/>
            <a:ext cx="1500" cy="73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360600" y="2061025"/>
            <a:ext cx="2329200" cy="2212200"/>
          </a:xfrm>
          <a:prstGeom prst="rect">
            <a:avLst/>
          </a:prstGeom>
          <a:noFill/>
          <a:ln w="2857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687150" y="1265113"/>
            <a:ext cx="1676100" cy="529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834000" y="1347175"/>
            <a:ext cx="138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ROC AUC 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77" y="2143075"/>
            <a:ext cx="2175253" cy="2053062"/>
          </a:xfrm>
          <a:prstGeom prst="rect">
            <a:avLst/>
          </a:prstGeom>
          <a:noFill/>
          <a:ln w="28575" cap="flat" cmpd="sng">
            <a:solidFill>
              <a:srgbClr val="21212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9" name="Google Shape;249;p35"/>
          <p:cNvCxnSpPr>
            <a:stCxn id="246" idx="1"/>
            <a:endCxn id="245" idx="0"/>
          </p:cNvCxnSpPr>
          <p:nvPr/>
        </p:nvCxnSpPr>
        <p:spPr>
          <a:xfrm>
            <a:off x="1525200" y="1794313"/>
            <a:ext cx="0" cy="26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ctrTitle"/>
          </p:nvPr>
        </p:nvSpPr>
        <p:spPr>
          <a:xfrm>
            <a:off x="2284800" y="99150"/>
            <a:ext cx="45744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Performing Models</a:t>
            </a:r>
            <a:endParaRPr/>
          </a:p>
        </p:txBody>
      </p:sp>
      <p:cxnSp>
        <p:nvCxnSpPr>
          <p:cNvPr id="255" name="Google Shape;255;p36"/>
          <p:cNvCxnSpPr/>
          <p:nvPr/>
        </p:nvCxnSpPr>
        <p:spPr>
          <a:xfrm>
            <a:off x="4574400" y="77272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6"/>
          <p:cNvCxnSpPr/>
          <p:nvPr/>
        </p:nvCxnSpPr>
        <p:spPr>
          <a:xfrm>
            <a:off x="0" y="48434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36"/>
          <p:cNvPicPr preferRelativeResize="0"/>
          <p:nvPr/>
        </p:nvPicPr>
        <p:blipFill rotWithShape="1">
          <a:blip r:embed="rId3">
            <a:alphaModFix/>
          </a:blip>
          <a:srcRect t="22191" b="24114"/>
          <a:stretch/>
        </p:blipFill>
        <p:spPr>
          <a:xfrm>
            <a:off x="7808675" y="0"/>
            <a:ext cx="1335325" cy="7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50" y="759725"/>
            <a:ext cx="3134087" cy="398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840" y="1022500"/>
            <a:ext cx="3754010" cy="35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4825" y="1296076"/>
            <a:ext cx="7368650" cy="31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25" y="1370263"/>
            <a:ext cx="4208322" cy="287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1877" y="1452992"/>
            <a:ext cx="4574401" cy="269856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3261450" y="429375"/>
            <a:ext cx="26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Mariya’s Results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3261450" y="429375"/>
            <a:ext cx="26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Gurpreet’s Results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3261450" y="429375"/>
            <a:ext cx="26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Edoardo’s Results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5328300" y="429375"/>
            <a:ext cx="262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        = </a:t>
            </a: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1st Best           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= 2nd Best	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5558625" y="554625"/>
            <a:ext cx="176700" cy="1497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6757263" y="554625"/>
            <a:ext cx="176700" cy="1497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6"/>
          <p:cNvSpPr txBox="1"/>
          <p:nvPr/>
        </p:nvSpPr>
        <p:spPr>
          <a:xfrm>
            <a:off x="-58900" y="4843600"/>
            <a:ext cx="544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Github code repo: https://github.com/edofrata/ML_AI_SARS-CoV-2_Oxford</a:t>
            </a:r>
            <a:endParaRPr sz="13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ctrTitle"/>
          </p:nvPr>
        </p:nvSpPr>
        <p:spPr>
          <a:xfrm>
            <a:off x="2338800" y="103475"/>
            <a:ext cx="44664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Graphs</a:t>
            </a:r>
            <a:endParaRPr/>
          </a:p>
        </p:txBody>
      </p:sp>
      <p:cxnSp>
        <p:nvCxnSpPr>
          <p:cNvPr id="275" name="Google Shape;275;p37"/>
          <p:cNvCxnSpPr/>
          <p:nvPr/>
        </p:nvCxnSpPr>
        <p:spPr>
          <a:xfrm>
            <a:off x="4574400" y="7055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7"/>
          <p:cNvCxnSpPr/>
          <p:nvPr/>
        </p:nvCxnSpPr>
        <p:spPr>
          <a:xfrm>
            <a:off x="0" y="47087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7" name="Google Shape;277;p37"/>
          <p:cNvPicPr preferRelativeResize="0"/>
          <p:nvPr/>
        </p:nvPicPr>
        <p:blipFill rotWithShape="1">
          <a:blip r:embed="rId3">
            <a:alphaModFix/>
          </a:blip>
          <a:srcRect t="22191" b="24114"/>
          <a:stretch/>
        </p:blipFill>
        <p:spPr>
          <a:xfrm>
            <a:off x="7813475" y="-11425"/>
            <a:ext cx="1335325" cy="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/>
        </p:nvSpPr>
        <p:spPr>
          <a:xfrm>
            <a:off x="5379275" y="734063"/>
            <a:ext cx="243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 Condensed"/>
                <a:ea typeface="Roboto Condensed"/>
                <a:cs typeface="Roboto Condensed"/>
                <a:sym typeface="Roboto Condensed"/>
              </a:rPr>
              <a:t>Confusion Matrix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75" y="824650"/>
            <a:ext cx="3598150" cy="35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 rotWithShape="1">
          <a:blip r:embed="rId5">
            <a:alphaModFix/>
          </a:blip>
          <a:srcRect l="5877" t="26585" r="38671" b="2782"/>
          <a:stretch/>
        </p:blipFill>
        <p:spPr>
          <a:xfrm>
            <a:off x="4574400" y="1047025"/>
            <a:ext cx="3843750" cy="27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 rotWithShape="1">
          <a:blip r:embed="rId5">
            <a:alphaModFix/>
          </a:blip>
          <a:srcRect l="4979" b="73847"/>
          <a:stretch/>
        </p:blipFill>
        <p:spPr>
          <a:xfrm>
            <a:off x="4574400" y="3887225"/>
            <a:ext cx="4177950" cy="6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Macintosh PowerPoint</Application>
  <PresentationFormat>On-screen Show (16:9)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Roboto Condensed</vt:lpstr>
      <vt:lpstr>Roboto Condensed Light</vt:lpstr>
      <vt:lpstr>Trebuchet MS</vt:lpstr>
      <vt:lpstr>Exo 2</vt:lpstr>
      <vt:lpstr>Fira Sans Extra Condensed Medium</vt:lpstr>
      <vt:lpstr>Arial</vt:lpstr>
      <vt:lpstr>Nunito Light</vt:lpstr>
      <vt:lpstr>Tech Newsletter XL by Slidesgo</vt:lpstr>
      <vt:lpstr>MPLS 37: Applying machine learning to predict binding affinity of ligands for SARS-CoV-2 Mpro</vt:lpstr>
      <vt:lpstr>PowerPoint Presentation</vt:lpstr>
      <vt:lpstr>PowerPoint Presentation</vt:lpstr>
      <vt:lpstr>PowerPoint Presentation</vt:lpstr>
      <vt:lpstr>What is Machine Learning?</vt:lpstr>
      <vt:lpstr>Approach Used</vt:lpstr>
      <vt:lpstr>Metrics </vt:lpstr>
      <vt:lpstr>Best Performing Models</vt:lpstr>
      <vt:lpstr>Random Forest Graphs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MPLS 37: Applying machine learning to predict binding affinity of ligands for SARS-CoV-2 Mpro</dc:title>
  <cp:lastModifiedBy>Edoardo Fratantonio</cp:lastModifiedBy>
  <cp:revision>2</cp:revision>
  <dcterms:modified xsi:type="dcterms:W3CDTF">2022-08-12T01:23:55Z</dcterms:modified>
</cp:coreProperties>
</file>